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2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Default Extension="pdf" ContentType="application/pd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6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prnWhat="handouts6" frameSlides="1"/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Objects="1">
      <p:cViewPr varScale="1">
        <p:scale>
          <a:sx n="89" d="100"/>
          <a:sy n="89" d="100"/>
        </p:scale>
        <p:origin x="-90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73934-AB1F-D741-8BB0-221896C0662C}" type="datetimeFigureOut">
              <a:rPr lang="en-US" smtClean="0"/>
              <a:pPr/>
              <a:t>8/27/12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3DC203-7A23-5F48-9A52-AEF1BEA7829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FF558C-B884-0F40-8D24-2C852E493DCC}" type="datetimeFigureOut">
              <a:rPr lang="en-US" smtClean="0"/>
              <a:pPr/>
              <a:t>8/27/12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906268-DFA9-4A46-B228-5454A7DAA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906268-DFA9-4A46-B228-5454A7DAADCE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906268-DFA9-4A46-B228-5454A7DAADCE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906268-DFA9-4A46-B228-5454A7DAADCE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906268-DFA9-4A46-B228-5454A7DAADCE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8B8CB-C838-0B4B-9D2E-E8593FE3B3FD}" type="datetimeFigureOut">
              <a:rPr lang="en-US" smtClean="0"/>
              <a:pPr/>
              <a:t>8/27/12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CA0F4-96C6-6F49-9550-4CC9505DFA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8B8CB-C838-0B4B-9D2E-E8593FE3B3FD}" type="datetimeFigureOut">
              <a:rPr lang="en-US" smtClean="0"/>
              <a:pPr/>
              <a:t>8/27/12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CA0F4-96C6-6F49-9550-4CC9505DFAF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  <p:transition spd="med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8B8CB-C838-0B4B-9D2E-E8593FE3B3FD}" type="datetimeFigureOut">
              <a:rPr lang="en-US" smtClean="0"/>
              <a:pPr/>
              <a:t>8/27/12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CA0F4-96C6-6F49-9550-4CC9505DFA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8B8CB-C838-0B4B-9D2E-E8593FE3B3FD}" type="datetimeFigureOut">
              <a:rPr lang="en-US" smtClean="0"/>
              <a:pPr/>
              <a:t>8/27/12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CA0F4-96C6-6F49-9550-4CC9505DFA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8B8CB-C838-0B4B-9D2E-E8593FE3B3FD}" type="datetimeFigureOut">
              <a:rPr lang="en-US" smtClean="0"/>
              <a:pPr/>
              <a:t>8/27/12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CA0F4-96C6-6F49-9550-4CC9505DFA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8B8CB-C838-0B4B-9D2E-E8593FE3B3FD}" type="datetimeFigureOut">
              <a:rPr lang="en-US" smtClean="0"/>
              <a:pPr/>
              <a:t>8/27/12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CA0F4-96C6-6F49-9550-4CC9505DFAF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  <p:transition spd="med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8B8CB-C838-0B4B-9D2E-E8593FE3B3FD}" type="datetimeFigureOut">
              <a:rPr lang="en-US" smtClean="0"/>
              <a:pPr/>
              <a:t>8/27/12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CA0F4-96C6-6F49-9550-4CC9505DFA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8B8CB-C838-0B4B-9D2E-E8593FE3B3FD}" type="datetimeFigureOut">
              <a:rPr lang="en-US" smtClean="0"/>
              <a:pPr/>
              <a:t>8/27/12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CA0F4-96C6-6F49-9550-4CC9505DFA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8B8CB-C838-0B4B-9D2E-E8593FE3B3FD}" type="datetimeFigureOut">
              <a:rPr lang="en-US" smtClean="0"/>
              <a:pPr/>
              <a:t>8/27/12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CA0F4-96C6-6F49-9550-4CC9505DFA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8B8CB-C838-0B4B-9D2E-E8593FE3B3FD}" type="datetimeFigureOut">
              <a:rPr lang="en-US" smtClean="0"/>
              <a:pPr/>
              <a:t>8/27/12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CA0F4-96C6-6F49-9550-4CC9505DFA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8B8CB-C838-0B4B-9D2E-E8593FE3B3FD}" type="datetimeFigureOut">
              <a:rPr lang="en-US" smtClean="0"/>
              <a:pPr/>
              <a:t>8/27/12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CA0F4-96C6-6F49-9550-4CC9505DFA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8B8CB-C838-0B4B-9D2E-E8593FE3B3FD}" type="datetimeFigureOut">
              <a:rPr lang="en-US" smtClean="0"/>
              <a:pPr/>
              <a:t>8/27/12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CA0F4-96C6-6F49-9550-4CC9505DFA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A68B8CB-C838-0B4B-9D2E-E8593FE3B3FD}" type="datetimeFigureOut">
              <a:rPr lang="en-US" smtClean="0"/>
              <a:pPr/>
              <a:t>8/27/12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527CA0F4-96C6-6F49-9550-4CC9505DFAF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 spd="med"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df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hyperlink" Target="http://www.youtube.com/watch?v=D3ZDJgFDdk0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u="sng" dirty="0"/>
              <a:t>Cardiovascular Endurance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Health 2012</a:t>
            </a:r>
          </a:p>
          <a:p>
            <a:r>
              <a:rPr lang="en-US" sz="2400" dirty="0" smtClean="0"/>
              <a:t>Mr. Vecchio</a:t>
            </a:r>
            <a:endParaRPr lang="en-US" sz="2400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Aerobic Activity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Continuous_________________________________</a:t>
            </a:r>
          </a:p>
          <a:p>
            <a:pPr lvl="0"/>
            <a:r>
              <a:rPr lang="en-US" dirty="0" smtClean="0"/>
              <a:t>Strengthen__________</a:t>
            </a:r>
          </a:p>
          <a:p>
            <a:pPr lvl="0"/>
            <a:r>
              <a:rPr lang="en-US" dirty="0"/>
              <a:t>Muscle works more efficiently </a:t>
            </a:r>
          </a:p>
          <a:p>
            <a:pPr lvl="0"/>
            <a:r>
              <a:rPr lang="en-US" dirty="0"/>
              <a:t>Increases </a:t>
            </a:r>
            <a:r>
              <a:rPr lang="en-US" b="1" u="sng" dirty="0"/>
              <a:t>stroke volume</a:t>
            </a:r>
            <a:r>
              <a:rPr lang="en-US" dirty="0" smtClean="0"/>
              <a:t>-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6172200" y="4572000"/>
            <a:ext cx="1611313" cy="1814313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i="1" dirty="0"/>
              <a:t>Circulatory </a:t>
            </a:r>
            <a:r>
              <a:rPr lang="en-US" i="1" dirty="0" smtClean="0"/>
              <a:t>System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Consists of </a:t>
            </a:r>
            <a:r>
              <a:rPr lang="en-US" dirty="0" smtClean="0"/>
              <a:t>the_____,______, and__________________</a:t>
            </a:r>
            <a:endParaRPr lang="en-US" b="1" dirty="0" smtClean="0"/>
          </a:p>
          <a:p>
            <a:r>
              <a:rPr lang="en-US" dirty="0" smtClean="0">
                <a:hlinkClick r:id="rId3"/>
              </a:rPr>
              <a:t>Blood Pathway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/>
              <a:t>The Heart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Size of your fist</a:t>
            </a:r>
          </a:p>
          <a:p>
            <a:pPr lvl="0"/>
            <a:r>
              <a:rPr lang="en-US" dirty="0"/>
              <a:t>Right </a:t>
            </a:r>
            <a:r>
              <a:rPr lang="en-US" dirty="0" err="1"/>
              <a:t>side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_______________</a:t>
            </a:r>
            <a:endParaRPr lang="en-US" baseline="-25000" dirty="0" smtClean="0"/>
          </a:p>
          <a:p>
            <a:r>
              <a:rPr lang="en-US" dirty="0"/>
              <a:t>Left </a:t>
            </a:r>
            <a:r>
              <a:rPr lang="en-US" dirty="0" err="1"/>
              <a:t>side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_________________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2999" y="1600201"/>
            <a:ext cx="3638551" cy="3447048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/>
              <a:t>Blood</a:t>
            </a:r>
            <a:r>
              <a:rPr lang="en-US" b="1" u="sng" dirty="0" smtClean="0"/>
              <a:t> Vessels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b="1" u="sng" dirty="0">
                <a:solidFill>
                  <a:srgbClr val="FF0000"/>
                </a:solidFill>
              </a:rPr>
              <a:t>Arteries</a:t>
            </a:r>
            <a:r>
              <a:rPr lang="en-US" dirty="0" smtClean="0"/>
              <a:t>-</a:t>
            </a:r>
          </a:p>
          <a:p>
            <a:pPr lvl="0"/>
            <a:r>
              <a:rPr lang="en-US" b="1" u="sng" dirty="0"/>
              <a:t>Capillaries</a:t>
            </a:r>
            <a:r>
              <a:rPr lang="en-US" dirty="0" smtClean="0"/>
              <a:t>-</a:t>
            </a:r>
          </a:p>
          <a:p>
            <a:pPr lvl="0"/>
            <a:r>
              <a:rPr lang="en-US" b="1" u="sng" dirty="0">
                <a:solidFill>
                  <a:srgbClr val="0000FF"/>
                </a:solidFill>
              </a:rPr>
              <a:t>Veins</a:t>
            </a:r>
            <a:r>
              <a:rPr lang="en-US" dirty="0" smtClean="0"/>
              <a:t>-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Cardiovascular Disease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Leading cause _________________________________</a:t>
            </a:r>
          </a:p>
          <a:p>
            <a:pPr lvl="0"/>
            <a:r>
              <a:rPr lang="en-US" b="1" u="sng" dirty="0"/>
              <a:t>Atherosclerosis</a:t>
            </a:r>
            <a:r>
              <a:rPr lang="en-US" dirty="0" smtClean="0"/>
              <a:t>-</a:t>
            </a:r>
          </a:p>
          <a:p>
            <a:r>
              <a:rPr lang="en-US" b="1" dirty="0" smtClean="0"/>
              <a:t>Sudden Cardiac Death</a:t>
            </a:r>
          </a:p>
          <a:p>
            <a:pPr lvl="0"/>
            <a:r>
              <a:rPr lang="en-US" dirty="0" smtClean="0"/>
              <a:t>Enlarged heart (66%)</a:t>
            </a:r>
          </a:p>
          <a:p>
            <a:pPr lvl="0"/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Curved Up Arrow 3"/>
          <p:cNvSpPr/>
          <p:nvPr/>
        </p:nvSpPr>
        <p:spPr>
          <a:xfrm rot="17787279">
            <a:off x="4243974" y="3592390"/>
            <a:ext cx="923243" cy="587618"/>
          </a:xfrm>
          <a:prstGeom prst="curvedUpArrow">
            <a:avLst>
              <a:gd name="adj1" fmla="val 44747"/>
              <a:gd name="adj2" fmla="val 78558"/>
              <a:gd name="adj3" fmla="val 43613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u="sng" dirty="0" smtClean="0"/>
              <a:t>Blood </a:t>
            </a:r>
            <a:r>
              <a:rPr lang="en-US" u="sng" dirty="0"/>
              <a:t>Pressure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b="1" u="sng" dirty="0" smtClean="0"/>
              <a:t>Blood Pressure</a:t>
            </a:r>
            <a:r>
              <a:rPr lang="en-US" dirty="0" smtClean="0"/>
              <a:t>-</a:t>
            </a:r>
          </a:p>
          <a:p>
            <a:pPr lvl="0"/>
            <a:r>
              <a:rPr lang="en-US" dirty="0" smtClean="0">
                <a:solidFill>
                  <a:srgbClr val="FF0000"/>
                </a:solidFill>
              </a:rPr>
              <a:t>Systolic (out) </a:t>
            </a:r>
            <a:r>
              <a:rPr lang="en-US" dirty="0" smtClean="0"/>
              <a:t>vs. </a:t>
            </a:r>
            <a:r>
              <a:rPr lang="en-US" dirty="0" smtClean="0">
                <a:solidFill>
                  <a:srgbClr val="000090"/>
                </a:solidFill>
              </a:rPr>
              <a:t>Diastolic (in) </a:t>
            </a:r>
            <a:r>
              <a:rPr lang="en-US" dirty="0" smtClean="0"/>
              <a:t>(</a:t>
            </a:r>
            <a:r>
              <a:rPr lang="en-US" dirty="0" smtClean="0">
                <a:solidFill>
                  <a:srgbClr val="FF0000"/>
                </a:solidFill>
              </a:rPr>
              <a:t>120</a:t>
            </a:r>
            <a:r>
              <a:rPr lang="en-US" dirty="0" smtClean="0"/>
              <a:t>/</a:t>
            </a:r>
            <a:r>
              <a:rPr lang="en-US" dirty="0" smtClean="0">
                <a:solidFill>
                  <a:srgbClr val="000090"/>
                </a:solidFill>
              </a:rPr>
              <a:t>80</a:t>
            </a:r>
            <a:r>
              <a:rPr lang="en-US" dirty="0" smtClean="0"/>
              <a:t>)</a:t>
            </a:r>
          </a:p>
          <a:p>
            <a:pPr lvl="0"/>
            <a:r>
              <a:rPr lang="en-US" b="1" u="sng" dirty="0" smtClean="0"/>
              <a:t>Hypertension</a:t>
            </a:r>
            <a:r>
              <a:rPr lang="en-US" dirty="0" smtClean="0"/>
              <a:t>-</a:t>
            </a:r>
          </a:p>
          <a:p>
            <a:pPr lvl="0"/>
            <a:r>
              <a:rPr lang="en-US" dirty="0" smtClean="0"/>
              <a:t>Can </a:t>
            </a:r>
            <a:r>
              <a:rPr lang="en-US" dirty="0"/>
              <a:t>be largely </a:t>
            </a:r>
            <a:r>
              <a:rPr lang="en-US" b="1" dirty="0"/>
              <a:t>genetic</a:t>
            </a:r>
            <a:r>
              <a:rPr lang="en-US" b="1" dirty="0" smtClean="0"/>
              <a:t> </a:t>
            </a:r>
            <a:endParaRPr lang="en-US" b="1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Heart Rate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400" dirty="0" smtClean="0"/>
              <a:t>Find pulse and count beats/minute</a:t>
            </a:r>
          </a:p>
          <a:p>
            <a:r>
              <a:rPr lang="en-US" sz="2400" b="1" dirty="0" smtClean="0"/>
              <a:t>Max HR</a:t>
            </a:r>
            <a:r>
              <a:rPr lang="en-US" sz="2400" dirty="0" smtClean="0"/>
              <a:t>= 220-age or VO2 Max Test</a:t>
            </a:r>
          </a:p>
          <a:p>
            <a:r>
              <a:rPr lang="en-US" sz="2400" dirty="0" smtClean="0"/>
              <a:t>60-80% of Max HR= aerobic benefit</a:t>
            </a:r>
          </a:p>
          <a:p>
            <a:r>
              <a:rPr lang="en-US" sz="2400" dirty="0" smtClean="0"/>
              <a:t>20+ min/3+ times week </a:t>
            </a:r>
          </a:p>
          <a:p>
            <a:endParaRPr lang="en-US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3284" y="1444531"/>
            <a:ext cx="4558267" cy="4499069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950866"/>
            <a:ext cx="8042276" cy="987332"/>
          </a:xfrm>
        </p:spPr>
        <p:txBody>
          <a:bodyPr>
            <a:normAutofit fontScale="90000"/>
          </a:bodyPr>
          <a:lstStyle/>
          <a:p>
            <a:r>
              <a:rPr lang="en-US" u="sng" dirty="0"/>
              <a:t>Influences on Cardiovascular Endurance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US" b="1" dirty="0"/>
              <a:t>Age </a:t>
            </a:r>
            <a:r>
              <a:rPr lang="en-US" dirty="0"/>
              <a:t>(decline .5ml/kg body weight) </a:t>
            </a:r>
          </a:p>
          <a:p>
            <a:pPr lvl="0"/>
            <a:r>
              <a:rPr lang="en-US" b="1" dirty="0"/>
              <a:t>Heredity </a:t>
            </a:r>
            <a:r>
              <a:rPr lang="en-US" dirty="0"/>
              <a:t>(initial and capacity to improve) </a:t>
            </a:r>
          </a:p>
          <a:p>
            <a:pPr lvl="0"/>
            <a:r>
              <a:rPr lang="en-US" b="1" dirty="0"/>
              <a:t>Muscle content </a:t>
            </a:r>
            <a:r>
              <a:rPr lang="en-US" dirty="0"/>
              <a:t>(Fast twitch vs. slow twitch) </a:t>
            </a:r>
          </a:p>
          <a:p>
            <a:pPr lvl="0"/>
            <a:r>
              <a:rPr lang="en-US" b="1" dirty="0" smtClean="0"/>
              <a:t>Gender </a:t>
            </a:r>
            <a:r>
              <a:rPr lang="en-US" dirty="0" smtClean="0"/>
              <a:t>(males </a:t>
            </a:r>
            <a:r>
              <a:rPr lang="en-US" dirty="0"/>
              <a:t>due to higher hemoglobin levels and less body </a:t>
            </a:r>
            <a:r>
              <a:rPr lang="en-US" dirty="0" smtClean="0"/>
              <a:t>fat)</a:t>
            </a:r>
          </a:p>
          <a:p>
            <a:pPr lvl="0"/>
            <a:r>
              <a:rPr lang="en-US" b="1" dirty="0"/>
              <a:t>Body </a:t>
            </a:r>
            <a:r>
              <a:rPr lang="en-US" b="1" dirty="0" smtClean="0"/>
              <a:t>Composition </a:t>
            </a:r>
            <a:r>
              <a:rPr lang="en-US" dirty="0" smtClean="0"/>
              <a:t>% </a:t>
            </a:r>
            <a:r>
              <a:rPr lang="en-US" dirty="0"/>
              <a:t>of fat to lean body tissue (muscle, bone, water)</a:t>
            </a:r>
          </a:p>
          <a:p>
            <a:pPr lvl="0"/>
            <a:r>
              <a:rPr lang="en-US" b="1" dirty="0"/>
              <a:t>Level of Conditioning</a:t>
            </a:r>
            <a:r>
              <a:rPr lang="en-US" b="1" dirty="0" smtClean="0"/>
              <a:t> </a:t>
            </a:r>
            <a:r>
              <a:rPr lang="en-US" dirty="0" smtClean="0"/>
              <a:t>(20</a:t>
            </a:r>
            <a:r>
              <a:rPr lang="en-US" dirty="0"/>
              <a:t>+min at a HR between 60-80% of </a:t>
            </a:r>
            <a:r>
              <a:rPr lang="en-US" dirty="0" smtClean="0"/>
              <a:t>max)</a:t>
            </a:r>
          </a:p>
          <a:p>
            <a:endParaRPr lang="en-US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Custom 3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</a:majorFont>
      <a:minorFont>
        <a:latin typeface="News Gothic MT"/>
        <a:ea typeface=""/>
        <a:cs typeface=""/>
        <a:font script="Jpan" typeface="ＭＳ Ｐゴシック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10042</TotalTime>
  <Words>219</Words>
  <Application>Microsoft Macintosh PowerPoint</Application>
  <PresentationFormat>On-screen Show (4:3)</PresentationFormat>
  <Paragraphs>45</Paragraphs>
  <Slides>9</Slides>
  <Notes>4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Breeze</vt:lpstr>
      <vt:lpstr>Cardiovascular Endurance </vt:lpstr>
      <vt:lpstr>Aerobic Activity </vt:lpstr>
      <vt:lpstr>Circulatory System </vt:lpstr>
      <vt:lpstr>The Heart </vt:lpstr>
      <vt:lpstr>Blood Vessels</vt:lpstr>
      <vt:lpstr>Cardiovascular Disease</vt:lpstr>
      <vt:lpstr>Blood Pressure </vt:lpstr>
      <vt:lpstr>Heart Rate</vt:lpstr>
      <vt:lpstr>Influences on Cardiovascular Endurance </vt:lpstr>
    </vt:vector>
  </TitlesOfParts>
  <Company>X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Cardiovascular Endurance </dc:title>
  <dc:creator>cat</dc:creator>
  <cp:lastModifiedBy>Brian Vecchio</cp:lastModifiedBy>
  <cp:revision>16</cp:revision>
  <cp:lastPrinted>2012-01-11T14:48:40Z</cp:lastPrinted>
  <dcterms:created xsi:type="dcterms:W3CDTF">2012-08-27T16:32:29Z</dcterms:created>
  <dcterms:modified xsi:type="dcterms:W3CDTF">2012-08-27T16:37:24Z</dcterms:modified>
</cp:coreProperties>
</file>